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89" r:id="rId7"/>
    <p:sldId id="262" r:id="rId8"/>
    <p:sldId id="296" r:id="rId9"/>
    <p:sldId id="264" r:id="rId10"/>
    <p:sldId id="297" r:id="rId11"/>
    <p:sldId id="298" r:id="rId12"/>
    <p:sldId id="299" r:id="rId13"/>
    <p:sldId id="300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3B95B-DE11-4CFE-9585-69B93D0E2B0D}" v="11" dt="2022-06-01T13:12:33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36" d="100"/>
          <a:sy n="136" d="100"/>
        </p:scale>
        <p:origin x="1266" y="7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8499" y="2401853"/>
            <a:ext cx="4941771" cy="1122202"/>
          </a:xfrm>
        </p:spPr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059930"/>
            <a:ext cx="4941770" cy="2385257"/>
          </a:xfrm>
        </p:spPr>
        <p:txBody>
          <a:bodyPr/>
          <a:lstStyle/>
          <a:p>
            <a:pPr algn="ctr"/>
            <a:r>
              <a:rPr lang="en-US" dirty="0"/>
              <a:t>Students: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Katarina </a:t>
            </a:r>
            <a:r>
              <a:rPr lang="en-US" dirty="0" err="1"/>
              <a:t>Lebo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Antun</a:t>
            </a:r>
            <a:r>
              <a:rPr lang="en-US" dirty="0"/>
              <a:t> </a:t>
            </a:r>
            <a:r>
              <a:rPr lang="en-US" dirty="0" err="1"/>
              <a:t>Herkov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Ivan Jakas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Branimir</a:t>
            </a:r>
            <a:r>
              <a:rPr lang="en-US" dirty="0"/>
              <a:t> </a:t>
            </a:r>
            <a:r>
              <a:rPr lang="en-US" dirty="0" err="1"/>
              <a:t>Beš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Damjan </a:t>
            </a:r>
            <a:r>
              <a:rPr lang="en-US" dirty="0" err="1"/>
              <a:t>Grubelić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5103-E140-27C0-8EAD-12F62B2C6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20" y="606319"/>
            <a:ext cx="5111750" cy="1204912"/>
          </a:xfrm>
        </p:spPr>
        <p:txBody>
          <a:bodyPr/>
          <a:lstStyle/>
          <a:p>
            <a:r>
              <a:rPr lang="en-US" dirty="0"/>
              <a:t>Quality of results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13D47-B794-08F8-1D0F-819AEF631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920" y="2071671"/>
            <a:ext cx="5111750" cy="1525588"/>
          </a:xfrm>
        </p:spPr>
        <p:txBody>
          <a:bodyPr>
            <a:normAutofit/>
          </a:bodyPr>
          <a:lstStyle/>
          <a:p>
            <a:r>
              <a:rPr lang="en-US" sz="1800" dirty="0"/>
              <a:t>Reviewed by FER students</a:t>
            </a:r>
            <a:endParaRPr lang="hr-HR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6E89F-AB8D-9B4F-7ECF-CD9A903CA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8B412-85B7-FED0-B984-E1E26358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28943-661B-0786-47D7-1CDD03CD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AF7A1-325A-82DC-A9CF-8DAE54C5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70" y="355337"/>
            <a:ext cx="6627130" cy="58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4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2528-00F7-6D41-D05A-E91BB2747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5658" y="763480"/>
            <a:ext cx="7759084" cy="3080551"/>
          </a:xfrm>
        </p:spPr>
        <p:txBody>
          <a:bodyPr/>
          <a:lstStyle/>
          <a:p>
            <a:r>
              <a:rPr lang="en-US" dirty="0"/>
              <a:t>THANK YOU FOR your attention!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0D2B-4AB5-9C5E-30D2-100197A4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5BD86-4AF3-2EC6-C947-DAE08B01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158AE-2A1C-8DDA-391A-E97590D9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ZA" dirty="0"/>
              <a:t>ABOUT </a:t>
            </a:r>
            <a:r>
              <a:rPr lang="en-ZA" dirty="0" err="1"/>
              <a:t>MOrphing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549219" cy="25193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Step by step image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metamorphosis from one image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First mentioned in 16. century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ZA" dirty="0"/>
              <a:t>Morphing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011" y="2769789"/>
            <a:ext cx="313944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Morphing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MOVIE INDUSTRY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C</a:t>
            </a:r>
            <a:r>
              <a:rPr lang="hr-HR" b="0" i="0" dirty="0" err="1">
                <a:effectLst/>
                <a:latin typeface="Arial" panose="020B0604020202020204" pitchFamily="34" charset="0"/>
              </a:rPr>
              <a:t>omputer-generated</a:t>
            </a:r>
            <a:r>
              <a:rPr lang="hr-HR" b="0" i="0" dirty="0">
                <a:effectLst/>
                <a:latin typeface="Arial" panose="020B0604020202020204" pitchFamily="34" charset="0"/>
              </a:rPr>
              <a:t> </a:t>
            </a:r>
            <a:r>
              <a:rPr lang="hr-HR" b="0" i="0" dirty="0" err="1">
                <a:effectLst/>
                <a:latin typeface="Arial" panose="020B0604020202020204" pitchFamily="34" charset="0"/>
              </a:rPr>
              <a:t>imagery</a:t>
            </a:r>
            <a:r>
              <a:rPr lang="en-US" b="0" i="0" dirty="0">
                <a:effectLst/>
                <a:latin typeface="Arial" panose="020B0604020202020204" pitchFamily="34" charset="0"/>
              </a:rPr>
              <a:t> (CGI)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VIRTUAL REALITY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</a:t>
            </a:r>
            <a:r>
              <a:rPr lang="hr-HR" b="0" i="0" dirty="0" err="1">
                <a:effectLst/>
                <a:latin typeface="Arial" panose="020B0604020202020204" pitchFamily="34" charset="0"/>
              </a:rPr>
              <a:t>eal</a:t>
            </a:r>
            <a:r>
              <a:rPr lang="hr-HR" b="0" i="0" dirty="0">
                <a:effectLst/>
                <a:latin typeface="Arial" panose="020B0604020202020204" pitchFamily="34" charset="0"/>
              </a:rPr>
              <a:t>-time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hr-HR" b="0" i="0" dirty="0" err="1">
                <a:effectLst/>
                <a:latin typeface="Arial" panose="020B0604020202020204" pitchFamily="34" charset="0"/>
              </a:rPr>
              <a:t>morphin</a:t>
            </a:r>
            <a:r>
              <a:rPr lang="en-US" b="0" i="0" dirty="0">
                <a:effectLst/>
                <a:latin typeface="Arial" panose="020B0604020202020204" pitchFamily="34" charset="0"/>
              </a:rPr>
              <a:t>g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MEDICINE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/>
          <a:lstStyle/>
          <a:p>
            <a:r>
              <a:rPr lang="en-ZA" dirty="0"/>
              <a:t>Wound healing process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ARCHAEOLOGY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/>
          <a:lstStyle/>
          <a:p>
            <a:r>
              <a:rPr lang="en-US" dirty="0" err="1"/>
              <a:t>Atrifact</a:t>
            </a:r>
            <a:r>
              <a:rPr lang="en-US" dirty="0"/>
              <a:t> reconstruction and modeling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IMPLEMENTED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1854" y="2327396"/>
            <a:ext cx="4031945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LINEAR MORPHING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7"/>
            <a:ext cx="4031030" cy="289547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One image fades into another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Entire images are used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Pixels from the first image transform into the pixels from the second image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r-HR" sz="1800" b="0" i="0" dirty="0">
                <a:effectLst/>
                <a:latin typeface="Arial" panose="020B0604020202020204" pitchFamily="34" charset="0"/>
              </a:rPr>
              <a:t>SM = (1 − </a:t>
            </a:r>
            <a:r>
              <a:rPr lang="el-GR" sz="1800" b="0" i="0" dirty="0">
                <a:effectLst/>
                <a:latin typeface="Arial" panose="020B0604020202020204" pitchFamily="34" charset="0"/>
              </a:rPr>
              <a:t>α)</a:t>
            </a:r>
            <a:r>
              <a:rPr lang="hr-HR" sz="1800" b="0" i="0" dirty="0">
                <a:effectLst/>
                <a:latin typeface="Arial" panose="020B0604020202020204" pitchFamily="34" charset="0"/>
              </a:rPr>
              <a:t>SI − </a:t>
            </a:r>
            <a:r>
              <a:rPr lang="el-GR" sz="1800" b="0" i="0" dirty="0">
                <a:effectLst/>
                <a:latin typeface="Arial" panose="020B0604020202020204" pitchFamily="34" charset="0"/>
              </a:rPr>
              <a:t>α · </a:t>
            </a:r>
            <a:r>
              <a:rPr lang="hr-HR" sz="1800" b="0" i="0" dirty="0">
                <a:effectLst/>
                <a:latin typeface="Arial" panose="020B0604020202020204" pitchFamily="34" charset="0"/>
              </a:rPr>
              <a:t>SC</a:t>
            </a:r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l-GR" sz="1800" b="0" i="0" dirty="0">
                <a:effectLst/>
                <a:latin typeface="Arial" panose="020B0604020202020204" pitchFamily="34" charset="0"/>
              </a:rPr>
              <a:t>α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= 0 results in no changes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8203" y="2327395"/>
            <a:ext cx="4031945" cy="365125"/>
          </a:xfrm>
        </p:spPr>
        <p:txBody>
          <a:bodyPr>
            <a:noAutofit/>
          </a:bodyPr>
          <a:lstStyle/>
          <a:p>
            <a:r>
              <a:rPr lang="en-US" sz="2400" dirty="0"/>
              <a:t>ADVANCED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More complex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Uses landmarks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Delaunay triangulation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E0DB-35D6-426B-59D0-39BF2B4E1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85816"/>
            <a:ext cx="8421688" cy="1325563"/>
          </a:xfrm>
        </p:spPr>
        <p:txBody>
          <a:bodyPr/>
          <a:lstStyle/>
          <a:p>
            <a:r>
              <a:rPr lang="en-US" dirty="0"/>
              <a:t>LINEAR MORPHING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4125-1779-5AE9-BF37-5A18B2CE1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056" y="5428453"/>
            <a:ext cx="2633339" cy="365125"/>
          </a:xfrm>
        </p:spPr>
        <p:txBody>
          <a:bodyPr>
            <a:normAutofit lnSpcReduction="10000"/>
          </a:bodyPr>
          <a:lstStyle/>
          <a:p>
            <a:r>
              <a:rPr lang="el-GR" b="0" i="0" dirty="0">
                <a:effectLst/>
                <a:latin typeface="Arial" panose="020B0604020202020204" pitchFamily="34" charset="0"/>
              </a:rPr>
              <a:t>α</a:t>
            </a:r>
            <a:r>
              <a:rPr lang="en-US" b="0" i="0" dirty="0">
                <a:effectLst/>
                <a:latin typeface="Arial" panose="020B0604020202020204" pitchFamily="34" charset="0"/>
              </a:rPr>
              <a:t> = 0.3</a:t>
            </a:r>
            <a:endParaRPr lang="hr-H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477BF2-3912-7856-E8D1-65E699F233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7674" y="5439969"/>
            <a:ext cx="2500176" cy="365125"/>
          </a:xfrm>
        </p:spPr>
        <p:txBody>
          <a:bodyPr>
            <a:normAutofit lnSpcReduction="10000"/>
          </a:bodyPr>
          <a:lstStyle/>
          <a:p>
            <a:r>
              <a:rPr lang="el-GR" b="0" i="0" dirty="0">
                <a:effectLst/>
                <a:latin typeface="Arial" panose="020B0604020202020204" pitchFamily="34" charset="0"/>
              </a:rPr>
              <a:t>α</a:t>
            </a:r>
            <a:r>
              <a:rPr lang="en-US" b="0" i="0" dirty="0">
                <a:effectLst/>
                <a:latin typeface="Arial" panose="020B0604020202020204" pitchFamily="34" charset="0"/>
              </a:rPr>
              <a:t> = 0.5</a:t>
            </a:r>
            <a:endParaRPr lang="hr-HR" dirty="0"/>
          </a:p>
          <a:p>
            <a:endParaRPr lang="hr-H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906D74-79D8-5ABF-4051-4F7804BE43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53400" y="5428452"/>
            <a:ext cx="2604405" cy="365125"/>
          </a:xfrm>
        </p:spPr>
        <p:txBody>
          <a:bodyPr>
            <a:normAutofit lnSpcReduction="10000"/>
          </a:bodyPr>
          <a:lstStyle/>
          <a:p>
            <a:r>
              <a:rPr lang="el-GR" b="0" i="0" dirty="0">
                <a:effectLst/>
                <a:latin typeface="Arial" panose="020B0604020202020204" pitchFamily="34" charset="0"/>
              </a:rPr>
              <a:t>α</a:t>
            </a:r>
            <a:r>
              <a:rPr lang="en-US" b="0" i="0" dirty="0">
                <a:effectLst/>
                <a:latin typeface="Arial" panose="020B0604020202020204" pitchFamily="34" charset="0"/>
              </a:rPr>
              <a:t> = 0.8</a:t>
            </a:r>
            <a:endParaRPr lang="hr-HR" dirty="0"/>
          </a:p>
          <a:p>
            <a:endParaRPr lang="hr-HR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B475F85-1B7A-D775-FC6A-038C7049D03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73158F-17EF-CFB1-C932-3D1FD900B3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7D3E74-27B1-DA51-B666-72396FDF7A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15" name="Picture 1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A60A53CA-9D68-2265-8301-23381251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37" y="2057811"/>
            <a:ext cx="3235725" cy="3235725"/>
          </a:xfrm>
          <a:prstGeom prst="rect">
            <a:avLst/>
          </a:prstGeom>
        </p:spPr>
      </p:pic>
      <p:pic>
        <p:nvPicPr>
          <p:cNvPr id="17" name="Picture 1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0617B8E-CCC1-DC17-D3AD-99CFEEB6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89" y="2048738"/>
            <a:ext cx="3235726" cy="3298936"/>
          </a:xfrm>
          <a:prstGeom prst="rect">
            <a:avLst/>
          </a:prstGeom>
        </p:spPr>
      </p:pic>
      <p:pic>
        <p:nvPicPr>
          <p:cNvPr id="19" name="Picture 1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A4852AE-A509-04E3-8974-907F33977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042" y="2048738"/>
            <a:ext cx="3235726" cy="32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6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136525"/>
            <a:ext cx="5111750" cy="1204912"/>
          </a:xfrm>
        </p:spPr>
        <p:txBody>
          <a:bodyPr/>
          <a:lstStyle/>
          <a:p>
            <a:r>
              <a:rPr lang="en-US" dirty="0"/>
              <a:t>Second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940" y="1645543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2400" noProof="1"/>
              <a:t>1. LANDMARKS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picture containing person, person, wall, clothing&#10;&#10;Description automatically generated">
            <a:extLst>
              <a:ext uri="{FF2B5EF4-FFF2-40B4-BE49-F238E27FC236}">
                <a16:creationId xmlns:a16="http://schemas.microsoft.com/office/drawing/2014/main" id="{1D14686E-28B2-A6A9-3276-10C23BC9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67" y="2606283"/>
            <a:ext cx="7358214" cy="3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C45A-86F5-A71E-074F-071FB20F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19" y="220787"/>
            <a:ext cx="5111750" cy="1204912"/>
          </a:xfrm>
        </p:spPr>
        <p:txBody>
          <a:bodyPr/>
          <a:lstStyle/>
          <a:p>
            <a:r>
              <a:rPr lang="en-US" dirty="0"/>
              <a:t>2. Delaunay triangulation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9F51C-6F7C-C622-E284-2035E597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C1162-251A-B308-B403-29D122D7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93AD9-E834-DF99-5ACA-6F8443D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22D06E8-548E-68C0-87E8-4D18ADDB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77" y="1886055"/>
            <a:ext cx="8596706" cy="42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8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122-EEEF-6B3B-7919-B58665AB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3" y="139161"/>
            <a:ext cx="5111750" cy="1204912"/>
          </a:xfrm>
        </p:spPr>
        <p:txBody>
          <a:bodyPr/>
          <a:lstStyle/>
          <a:p>
            <a:r>
              <a:rPr lang="en-US" dirty="0"/>
              <a:t>3. MORPHING</a:t>
            </a:r>
            <a:endParaRPr lang="hr-H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E8C134-23A0-BC29-2186-E891564F8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13" y="1513341"/>
            <a:ext cx="5111750" cy="593526"/>
          </a:xfrm>
        </p:spPr>
        <p:txBody>
          <a:bodyPr>
            <a:normAutofit/>
          </a:bodyPr>
          <a:lstStyle/>
          <a:p>
            <a:r>
              <a:rPr lang="en-US" sz="2400" dirty="0"/>
              <a:t>1. example</a:t>
            </a:r>
            <a:endParaRPr lang="hr-HR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0FB9A-39AB-9B86-846B-F41563A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6A3E-9CB1-62E0-CC7F-9535775E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E7713-CC49-0045-1F68-3014D8D9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A group of men in suits&#10;&#10;Description automatically generated with medium confidence">
            <a:extLst>
              <a:ext uri="{FF2B5EF4-FFF2-40B4-BE49-F238E27FC236}">
                <a16:creationId xmlns:a16="http://schemas.microsoft.com/office/drawing/2014/main" id="{A2251360-A067-D53C-8386-6A7E84BB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33" y="2701276"/>
            <a:ext cx="10760695" cy="204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7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BB2993-3233-5980-5FA6-9876F37E8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877" y="589100"/>
            <a:ext cx="5111750" cy="1525588"/>
          </a:xfrm>
        </p:spPr>
        <p:txBody>
          <a:bodyPr>
            <a:normAutofit/>
          </a:bodyPr>
          <a:lstStyle/>
          <a:p>
            <a:r>
              <a:rPr lang="en-US" sz="2400" dirty="0"/>
              <a:t>2. And 3. example</a:t>
            </a:r>
            <a:endParaRPr lang="hr-HR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2BF9-DC2C-B00D-986A-E230A146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C62EB-FD4D-F4DD-D4ED-5BE1FCBC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Morphing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D43BE-0E5F-949F-37DD-31749BFA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 descr="A collage of a person&#10;&#10;Description automatically generated">
            <a:extLst>
              <a:ext uri="{FF2B5EF4-FFF2-40B4-BE49-F238E27FC236}">
                <a16:creationId xmlns:a16="http://schemas.microsoft.com/office/drawing/2014/main" id="{7B3C2F3D-0EF9-1A67-3ECC-86E5E015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460525"/>
            <a:ext cx="10478610" cy="2095722"/>
          </a:xfrm>
          <a:prstGeom prst="rect">
            <a:avLst/>
          </a:prstGeom>
        </p:spPr>
      </p:pic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B897F42A-1EC6-9922-934C-695E8DBEA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4" y="3912206"/>
            <a:ext cx="10478610" cy="20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81455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5EE1307915AA4EB58CFD2A92491681" ma:contentTypeVersion="11" ma:contentTypeDescription="Create a new document." ma:contentTypeScope="" ma:versionID="f5fa41e26618a5601961300dcad5fbe5">
  <xsd:schema xmlns:xsd="http://www.w3.org/2001/XMLSchema" xmlns:xs="http://www.w3.org/2001/XMLSchema" xmlns:p="http://schemas.microsoft.com/office/2006/metadata/properties" xmlns:ns3="433aba37-91cb-4c85-ab75-8de86ddc8750" xmlns:ns4="cf845a21-be53-41e6-aefc-cb2385ec8615" targetNamespace="http://schemas.microsoft.com/office/2006/metadata/properties" ma:root="true" ma:fieldsID="99d053f787dd5270fbf6a06eb43bacff" ns3:_="" ns4:_="">
    <xsd:import namespace="433aba37-91cb-4c85-ab75-8de86ddc8750"/>
    <xsd:import namespace="cf845a21-be53-41e6-aefc-cb2385ec861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aba37-91cb-4c85-ab75-8de86ddc87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45a21-be53-41e6-aefc-cb2385ec86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www.w3.org/XML/1998/namespace"/>
    <ds:schemaRef ds:uri="http://schemas.microsoft.com/office/2006/documentManagement/types"/>
    <ds:schemaRef ds:uri="cf845a21-be53-41e6-aefc-cb2385ec8615"/>
    <ds:schemaRef ds:uri="http://schemas.microsoft.com/office/2006/metadata/properties"/>
    <ds:schemaRef ds:uri="http://schemas.openxmlformats.org/package/2006/metadata/core-properties"/>
    <ds:schemaRef ds:uri="433aba37-91cb-4c85-ab75-8de86ddc8750"/>
    <ds:schemaRef ds:uri="http://purl.org/dc/dcmitype/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7771DE-9D7A-4F3E-B52D-AFF3553709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3aba37-91cb-4c85-ab75-8de86ddc8750"/>
    <ds:schemaRef ds:uri="cf845a21-be53-41e6-aefc-cb2385ec86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79</TotalTime>
  <Words>185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Monoline</vt:lpstr>
      <vt:lpstr>Morphing</vt:lpstr>
      <vt:lpstr>ABOUT MOrphing</vt:lpstr>
      <vt:lpstr>Morphing in practice</vt:lpstr>
      <vt:lpstr>IMPLEMENTED SOLUTIONS</vt:lpstr>
      <vt:lpstr>LINEAR MORPHING</vt:lpstr>
      <vt:lpstr>Second method</vt:lpstr>
      <vt:lpstr>2. Delaunay triangulation</vt:lpstr>
      <vt:lpstr>3. MORPHING</vt:lpstr>
      <vt:lpstr>PowerPoint Presentation</vt:lpstr>
      <vt:lpstr>Quality of results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Morphing</dc:title>
  <dc:creator>Ivan Jakas</dc:creator>
  <cp:lastModifiedBy>Ivan Jakas</cp:lastModifiedBy>
  <cp:revision>2</cp:revision>
  <dcterms:created xsi:type="dcterms:W3CDTF">2022-06-01T12:03:49Z</dcterms:created>
  <dcterms:modified xsi:type="dcterms:W3CDTF">2022-06-01T13:23:05Z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0x010100675EE1307915AA4EB58CFD2A92491681</vt:lpwstr>
  </property>
</Properties>
</file>